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85" r:id="rId2"/>
    <p:sldId id="267" r:id="rId3"/>
    <p:sldId id="268" r:id="rId4"/>
    <p:sldId id="269" r:id="rId5"/>
    <p:sldId id="276" r:id="rId6"/>
    <p:sldId id="277" r:id="rId7"/>
    <p:sldId id="278" r:id="rId8"/>
    <p:sldId id="279" r:id="rId9"/>
    <p:sldId id="270" r:id="rId10"/>
    <p:sldId id="271" r:id="rId11"/>
    <p:sldId id="280" r:id="rId12"/>
    <p:sldId id="282" r:id="rId13"/>
    <p:sldId id="283" r:id="rId14"/>
    <p:sldId id="284" r:id="rId15"/>
    <p:sldId id="272" r:id="rId16"/>
    <p:sldId id="273" r:id="rId17"/>
    <p:sldId id="274" r:id="rId18"/>
    <p:sldId id="275" r:id="rId19"/>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85"/>
            <p14:sldId id="267"/>
          </p14:sldIdLst>
        </p14:section>
        <p14:section name="Opportunity" id="{34C61D3D-3DDA-8544-919D-38908B71CF6E}">
          <p14:sldIdLst>
            <p14:sldId id="268"/>
            <p14:sldId id="269"/>
            <p14:sldId id="276"/>
            <p14:sldId id="277"/>
            <p14:sldId id="278"/>
            <p14:sldId id="279"/>
          </p14:sldIdLst>
        </p14:section>
        <p14:section name="Market" id="{DBB0F080-D76F-2449-A8A8-97428CE5CDE4}">
          <p14:sldIdLst>
            <p14:sldId id="270"/>
            <p14:sldId id="271"/>
            <p14:sldId id="280"/>
            <p14:sldId id="282"/>
            <p14:sldId id="283"/>
            <p14:sldId id="284"/>
          </p14:sldIdLst>
        </p14:section>
        <p14:section name="Solution" id="{D01103C6-D9B4-874A-903D-1D54C47D2E73}">
          <p14:sldIdLst>
            <p14:sldId id="272"/>
            <p14:sldId id="273"/>
          </p14:sldIdLst>
        </p14:section>
        <p14:section name="Business Model" id="{17ED8106-7472-CA40-A9D6-5927206203E6}">
          <p14:sldIdLst>
            <p14:sldId id="274"/>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406D"/>
    <a:srgbClr val="000000"/>
    <a:srgbClr val="FFFFFF"/>
    <a:srgbClr val="F2F2F2"/>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8"/>
    <p:restoredTop sz="95033" autoAdjust="0"/>
  </p:normalViewPr>
  <p:slideViewPr>
    <p:cSldViewPr snapToGrid="0" snapToObjects="1">
      <p:cViewPr varScale="1">
        <p:scale>
          <a:sx n="101" d="100"/>
          <a:sy n="101" d="100"/>
        </p:scale>
        <p:origin x="13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8/26/2023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2</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4</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10</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16</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8/26/2023</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8/26/2023</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8/26/2023</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8/26/2023</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8/26/2023</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8/26/2023</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8/26/2023</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8/26/2023</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8/26/2023</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8/26/2023</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8/26/2023</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8/26/2023</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3.wdp"/><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5" Type="http://schemas.microsoft.com/office/2007/relationships/hdphoto" Target="../media/hdphoto5.wdp"/><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slide" Target="slide3.xml"/><Relationship Id="rId2" Type="http://schemas.openxmlformats.org/officeDocument/2006/relationships/notesSlide" Target="../notesSlides/notesSlide1.xml"/><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slide" Target="slide15.xml"/><Relationship Id="rId11" Type="http://schemas.openxmlformats.org/officeDocument/2006/relationships/image" Target="../media/image5.png"/><Relationship Id="rId5" Type="http://schemas.openxmlformats.org/officeDocument/2006/relationships/image" Target="../media/image3.png"/><Relationship Id="rId15" Type="http://schemas.openxmlformats.org/officeDocument/2006/relationships/slide" Target="slide9.xml"/><Relationship Id="rId10" Type="http://schemas.openxmlformats.org/officeDocument/2006/relationships/image" Target="../media/image30.png"/><Relationship Id="rId4" Type="http://schemas.microsoft.com/office/2007/relationships/hdphoto" Target="../media/hdphoto1.wdp"/><Relationship Id="rId9" Type="http://schemas.openxmlformats.org/officeDocument/2006/relationships/slide" Target="slide17.xml"/><Relationship Id="rId1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g">
            <a:extLst>
              <a:ext uri="{FF2B5EF4-FFF2-40B4-BE49-F238E27FC236}">
                <a16:creationId xmlns:a16="http://schemas.microsoft.com/office/drawing/2014/main" id="{97F08157-511E-8F18-2FE6-79456B90A6D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144000"/>
                    </a14:imgEffect>
                    <a14:imgEffect>
                      <a14:brightnessContrast contrast="23000"/>
                    </a14:imgEffect>
                  </a14:imgLayer>
                </a14:imgProps>
              </a:ext>
              <a:ext uri="{28A0092B-C50C-407E-A947-70E740481C1C}">
                <a14:useLocalDpi xmlns:a14="http://schemas.microsoft.com/office/drawing/2010/main" val="0"/>
              </a:ext>
            </a:extLst>
          </a:blip>
          <a:srcRect t="39422" b="1837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6BF3F6-959F-14E4-6F1A-D4A5CAAE17AD}"/>
              </a:ext>
            </a:extLst>
          </p:cNvPr>
          <p:cNvSpPr txBox="1"/>
          <p:nvPr/>
        </p:nvSpPr>
        <p:spPr>
          <a:xfrm>
            <a:off x="1718692" y="1990232"/>
            <a:ext cx="12004431" cy="2308324"/>
          </a:xfrm>
          <a:prstGeom prst="rect">
            <a:avLst/>
          </a:prstGeom>
          <a:noFill/>
        </p:spPr>
        <p:txBody>
          <a:bodyPr wrap="square" rtlCol="0">
            <a:spAutoFit/>
          </a:bodyPr>
          <a:lstStyle/>
          <a:p>
            <a:r>
              <a:rPr lang="en-US" sz="4800" dirty="0">
                <a:solidFill>
                  <a:schemeClr val="bg1"/>
                </a:solidFill>
              </a:rPr>
              <a:t>MOHAMMAD(CSE/22/020)</a:t>
            </a:r>
          </a:p>
          <a:p>
            <a:r>
              <a:rPr lang="en-US" sz="4800" dirty="0">
                <a:solidFill>
                  <a:schemeClr val="bg1"/>
                </a:solidFill>
              </a:rPr>
              <a:t>RANIT KUMAR MANIK(CSE/22/034)</a:t>
            </a:r>
          </a:p>
          <a:p>
            <a:r>
              <a:rPr lang="en-US" sz="4800" dirty="0">
                <a:solidFill>
                  <a:schemeClr val="bg1"/>
                </a:solidFill>
              </a:rPr>
              <a:t>PARTHA SARATHI MANNA(CSE/22/04)</a:t>
            </a:r>
            <a:endParaRPr lang="en-IN" sz="4800" dirty="0">
              <a:solidFill>
                <a:schemeClr val="bg1"/>
              </a:solidFill>
            </a:endParaRPr>
          </a:p>
        </p:txBody>
      </p:sp>
    </p:spTree>
    <p:extLst>
      <p:ext uri="{BB962C8B-B14F-4D97-AF65-F5344CB8AC3E}">
        <p14:creationId xmlns:p14="http://schemas.microsoft.com/office/powerpoint/2010/main" val="331420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a:extLst>
              <a:ext uri="{FF2B5EF4-FFF2-40B4-BE49-F238E27FC236}">
                <a16:creationId xmlns:a16="http://schemas.microsoft.com/office/drawing/2014/main" id="{D7294908-9A58-794A-B85A-622DC85DAF8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t="12500" b="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8605" y="399586"/>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3744234" y="1834088"/>
            <a:ext cx="4703532" cy="1446550"/>
          </a:xfrm>
          <a:prstGeom prst="rect">
            <a:avLst/>
          </a:prstGeom>
        </p:spPr>
        <p:txBody>
          <a:bodyPr wrap="none">
            <a:spAutoFit/>
          </a:bodyPr>
          <a:lstStyle/>
          <a:p>
            <a:pPr algn="ctr"/>
            <a:r>
              <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MARKET</a:t>
            </a: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descr="man standing on top of mountain beside cairn stones">
            <a:extLst>
              <a:ext uri="{FF2B5EF4-FFF2-40B4-BE49-F238E27FC236}">
                <a16:creationId xmlns:a16="http://schemas.microsoft.com/office/drawing/2014/main" id="{5EB0939C-39D0-4ECE-0540-B58242532F6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t="12500" b="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20C25B-099E-4023-B579-6CA18A9E047F}"/>
              </a:ext>
            </a:extLst>
          </p:cNvPr>
          <p:cNvSpPr txBox="1"/>
          <p:nvPr/>
        </p:nvSpPr>
        <p:spPr>
          <a:xfrm>
            <a:off x="694481" y="393539"/>
            <a:ext cx="10162572" cy="646331"/>
          </a:xfrm>
          <a:prstGeom prst="rect">
            <a:avLst/>
          </a:prstGeom>
          <a:noFill/>
        </p:spPr>
        <p:txBody>
          <a:bodyPr wrap="square" rtlCol="0">
            <a:spAutoFit/>
          </a:bodyPr>
          <a:lstStyle/>
          <a:p>
            <a:r>
              <a:rPr lang="en-IN" sz="3600" dirty="0">
                <a:solidFill>
                  <a:schemeClr val="bg1">
                    <a:lumMod val="95000"/>
                  </a:schemeClr>
                </a:solidFill>
                <a:latin typeface="Raleway" pitchFamily="2" charset="0"/>
              </a:rPr>
              <a:t>We have a very simple business model</a:t>
            </a:r>
          </a:p>
        </p:txBody>
      </p:sp>
      <p:sp>
        <p:nvSpPr>
          <p:cNvPr id="3" name="Rectangle 2">
            <a:extLst>
              <a:ext uri="{FF2B5EF4-FFF2-40B4-BE49-F238E27FC236}">
                <a16:creationId xmlns:a16="http://schemas.microsoft.com/office/drawing/2014/main" id="{9D17F055-9300-6926-DFF1-E158C4DC4774}"/>
              </a:ext>
            </a:extLst>
          </p:cNvPr>
          <p:cNvSpPr/>
          <p:nvPr/>
        </p:nvSpPr>
        <p:spPr>
          <a:xfrm>
            <a:off x="694481" y="1446835"/>
            <a:ext cx="3194613" cy="2313402"/>
          </a:xfrm>
          <a:prstGeom prst="rect">
            <a:avLst/>
          </a:prstGeom>
          <a:solidFill>
            <a:schemeClr val="accent1">
              <a:alpha val="5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A38946B5-3D11-0C92-FC81-F17CFCAB1508}"/>
              </a:ext>
            </a:extLst>
          </p:cNvPr>
          <p:cNvSpPr/>
          <p:nvPr/>
        </p:nvSpPr>
        <p:spPr>
          <a:xfrm>
            <a:off x="4498693" y="1446835"/>
            <a:ext cx="3194613" cy="2313402"/>
          </a:xfrm>
          <a:prstGeom prst="rect">
            <a:avLst/>
          </a:prstGeom>
          <a:solidFill>
            <a:schemeClr val="accent1">
              <a:alpha val="5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4DE63C5-615E-3884-A089-22DE7D120EA4}"/>
              </a:ext>
            </a:extLst>
          </p:cNvPr>
          <p:cNvSpPr/>
          <p:nvPr/>
        </p:nvSpPr>
        <p:spPr>
          <a:xfrm>
            <a:off x="8302905" y="1446834"/>
            <a:ext cx="3194613" cy="2313403"/>
          </a:xfrm>
          <a:prstGeom prst="rect">
            <a:avLst/>
          </a:prstGeom>
          <a:solidFill>
            <a:schemeClr val="accent1">
              <a:alpha val="5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16228AF-0D9F-09E6-2685-09BFA566DD17}"/>
              </a:ext>
            </a:extLst>
          </p:cNvPr>
          <p:cNvSpPr txBox="1"/>
          <p:nvPr/>
        </p:nvSpPr>
        <p:spPr>
          <a:xfrm>
            <a:off x="1030147" y="1932972"/>
            <a:ext cx="2569580" cy="769441"/>
          </a:xfrm>
          <a:prstGeom prst="rect">
            <a:avLst/>
          </a:prstGeom>
          <a:noFill/>
        </p:spPr>
        <p:txBody>
          <a:bodyPr wrap="square" rtlCol="0">
            <a:spAutoFit/>
          </a:bodyPr>
          <a:lstStyle/>
          <a:p>
            <a:r>
              <a:rPr lang="en-IN" sz="4400" dirty="0">
                <a:solidFill>
                  <a:schemeClr val="bg1">
                    <a:lumMod val="95000"/>
                  </a:schemeClr>
                </a:solidFill>
              </a:rPr>
              <a:t>customers</a:t>
            </a:r>
          </a:p>
        </p:txBody>
      </p:sp>
      <p:sp>
        <p:nvSpPr>
          <p:cNvPr id="7" name="TextBox 6">
            <a:extLst>
              <a:ext uri="{FF2B5EF4-FFF2-40B4-BE49-F238E27FC236}">
                <a16:creationId xmlns:a16="http://schemas.microsoft.com/office/drawing/2014/main" id="{30140A61-49CC-3B2E-B271-2B408C072A4D}"/>
              </a:ext>
            </a:extLst>
          </p:cNvPr>
          <p:cNvSpPr txBox="1"/>
          <p:nvPr/>
        </p:nvSpPr>
        <p:spPr>
          <a:xfrm>
            <a:off x="4811210" y="1932972"/>
            <a:ext cx="2569580" cy="769441"/>
          </a:xfrm>
          <a:prstGeom prst="rect">
            <a:avLst/>
          </a:prstGeom>
          <a:noFill/>
        </p:spPr>
        <p:txBody>
          <a:bodyPr wrap="square" rtlCol="0">
            <a:spAutoFit/>
          </a:bodyPr>
          <a:lstStyle/>
          <a:p>
            <a:pPr algn="ctr"/>
            <a:r>
              <a:rPr lang="en-IN" sz="4400" dirty="0">
                <a:solidFill>
                  <a:schemeClr val="bg1">
                    <a:lumMod val="95000"/>
                  </a:schemeClr>
                </a:solidFill>
              </a:rPr>
              <a:t>App</a:t>
            </a:r>
          </a:p>
        </p:txBody>
      </p:sp>
      <p:sp>
        <p:nvSpPr>
          <p:cNvPr id="8" name="TextBox 7">
            <a:extLst>
              <a:ext uri="{FF2B5EF4-FFF2-40B4-BE49-F238E27FC236}">
                <a16:creationId xmlns:a16="http://schemas.microsoft.com/office/drawing/2014/main" id="{457EC6B7-3021-9C79-9349-E73B002A8A72}"/>
              </a:ext>
            </a:extLst>
          </p:cNvPr>
          <p:cNvSpPr txBox="1"/>
          <p:nvPr/>
        </p:nvSpPr>
        <p:spPr>
          <a:xfrm>
            <a:off x="8615421" y="1903760"/>
            <a:ext cx="2569580" cy="1446550"/>
          </a:xfrm>
          <a:prstGeom prst="rect">
            <a:avLst/>
          </a:prstGeom>
          <a:noFill/>
        </p:spPr>
        <p:txBody>
          <a:bodyPr wrap="square" rtlCol="0">
            <a:spAutoFit/>
          </a:bodyPr>
          <a:lstStyle/>
          <a:p>
            <a:r>
              <a:rPr lang="en-IN" sz="4400" dirty="0">
                <a:solidFill>
                  <a:schemeClr val="bg1">
                    <a:lumMod val="95000"/>
                  </a:schemeClr>
                </a:solidFill>
              </a:rPr>
              <a:t>Service provider</a:t>
            </a:r>
          </a:p>
        </p:txBody>
      </p:sp>
      <p:cxnSp>
        <p:nvCxnSpPr>
          <p:cNvPr id="10" name="Straight Arrow Connector 9">
            <a:extLst>
              <a:ext uri="{FF2B5EF4-FFF2-40B4-BE49-F238E27FC236}">
                <a16:creationId xmlns:a16="http://schemas.microsoft.com/office/drawing/2014/main" id="{E2257B38-3DDB-6C68-BFA4-8A761746ACD3}"/>
              </a:ext>
            </a:extLst>
          </p:cNvPr>
          <p:cNvCxnSpPr/>
          <p:nvPr/>
        </p:nvCxnSpPr>
        <p:spPr>
          <a:xfrm>
            <a:off x="3741576" y="2388637"/>
            <a:ext cx="106963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620C61B5-872A-1133-F1B1-D9AC4CCA9436}"/>
              </a:ext>
            </a:extLst>
          </p:cNvPr>
          <p:cNvCxnSpPr/>
          <p:nvPr/>
        </p:nvCxnSpPr>
        <p:spPr>
          <a:xfrm>
            <a:off x="7492482" y="2388637"/>
            <a:ext cx="112293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TextBox 14">
            <a:extLst>
              <a:ext uri="{FF2B5EF4-FFF2-40B4-BE49-F238E27FC236}">
                <a16:creationId xmlns:a16="http://schemas.microsoft.com/office/drawing/2014/main" id="{F9DA4125-ED27-6DEB-5121-31B66685B21E}"/>
              </a:ext>
            </a:extLst>
          </p:cNvPr>
          <p:cNvSpPr txBox="1"/>
          <p:nvPr/>
        </p:nvSpPr>
        <p:spPr>
          <a:xfrm>
            <a:off x="4811210" y="3270326"/>
            <a:ext cx="858070" cy="373880"/>
          </a:xfrm>
          <a:prstGeom prst="rect">
            <a:avLst/>
          </a:prstGeom>
          <a:noFill/>
        </p:spPr>
        <p:txBody>
          <a:bodyPr wrap="square" rtlCol="0">
            <a:spAutoFit/>
          </a:bodyPr>
          <a:lstStyle/>
          <a:p>
            <a:r>
              <a:rPr lang="en-IN" dirty="0">
                <a:solidFill>
                  <a:schemeClr val="bg1"/>
                </a:solidFill>
              </a:rPr>
              <a:t>-7.5%</a:t>
            </a:r>
          </a:p>
        </p:txBody>
      </p:sp>
      <p:sp>
        <p:nvSpPr>
          <p:cNvPr id="16" name="TextBox 15">
            <a:extLst>
              <a:ext uri="{FF2B5EF4-FFF2-40B4-BE49-F238E27FC236}">
                <a16:creationId xmlns:a16="http://schemas.microsoft.com/office/drawing/2014/main" id="{3FDDC4A5-AEC4-BFF8-7FB5-250B2D46FC12}"/>
              </a:ext>
            </a:extLst>
          </p:cNvPr>
          <p:cNvSpPr txBox="1"/>
          <p:nvPr/>
        </p:nvSpPr>
        <p:spPr>
          <a:xfrm>
            <a:off x="1004683" y="3270326"/>
            <a:ext cx="858070" cy="373880"/>
          </a:xfrm>
          <a:prstGeom prst="rect">
            <a:avLst/>
          </a:prstGeom>
          <a:noFill/>
        </p:spPr>
        <p:txBody>
          <a:bodyPr wrap="square" rtlCol="0">
            <a:spAutoFit/>
          </a:bodyPr>
          <a:lstStyle/>
          <a:p>
            <a:r>
              <a:rPr lang="en-IN" dirty="0">
                <a:solidFill>
                  <a:schemeClr val="bg1"/>
                </a:solidFill>
              </a:rPr>
              <a:t>107.5</a:t>
            </a:r>
          </a:p>
        </p:txBody>
      </p:sp>
      <p:sp>
        <p:nvSpPr>
          <p:cNvPr id="17" name="TextBox 16">
            <a:extLst>
              <a:ext uri="{FF2B5EF4-FFF2-40B4-BE49-F238E27FC236}">
                <a16:creationId xmlns:a16="http://schemas.microsoft.com/office/drawing/2014/main" id="{9D678EDF-6D48-6E60-F4FE-DDE3B210B103}"/>
              </a:ext>
            </a:extLst>
          </p:cNvPr>
          <p:cNvSpPr txBox="1"/>
          <p:nvPr/>
        </p:nvSpPr>
        <p:spPr>
          <a:xfrm>
            <a:off x="8614650" y="3270326"/>
            <a:ext cx="858070" cy="373880"/>
          </a:xfrm>
          <a:prstGeom prst="rect">
            <a:avLst/>
          </a:prstGeom>
          <a:noFill/>
        </p:spPr>
        <p:txBody>
          <a:bodyPr wrap="square" rtlCol="0">
            <a:spAutoFit/>
          </a:bodyPr>
          <a:lstStyle/>
          <a:p>
            <a:r>
              <a:rPr lang="en-IN" dirty="0">
                <a:solidFill>
                  <a:schemeClr val="bg1"/>
                </a:solidFill>
              </a:rPr>
              <a:t>100</a:t>
            </a:r>
          </a:p>
        </p:txBody>
      </p:sp>
    </p:spTree>
    <p:extLst>
      <p:ext uri="{BB962C8B-B14F-4D97-AF65-F5344CB8AC3E}">
        <p14:creationId xmlns:p14="http://schemas.microsoft.com/office/powerpoint/2010/main" val="1994292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345422-E53D-C6CC-CAC1-8DB74935CE8C}"/>
              </a:ext>
            </a:extLst>
          </p:cNvPr>
          <p:cNvSpPr/>
          <p:nvPr/>
        </p:nvSpPr>
        <p:spPr>
          <a:xfrm>
            <a:off x="0" y="0"/>
            <a:ext cx="12192000" cy="6857999"/>
          </a:xfrm>
          <a:prstGeom prst="rect">
            <a:avLst/>
          </a:prstGeom>
          <a:solidFill>
            <a:srgbClr val="17406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a:extLst>
              <a:ext uri="{FF2B5EF4-FFF2-40B4-BE49-F238E27FC236}">
                <a16:creationId xmlns:a16="http://schemas.microsoft.com/office/drawing/2014/main" id="{A19DEAEC-094B-6D21-4AA7-0B56882D5537}"/>
              </a:ext>
            </a:extLst>
          </p:cNvPr>
          <p:cNvGrpSpPr/>
          <p:nvPr/>
        </p:nvGrpSpPr>
        <p:grpSpPr>
          <a:xfrm>
            <a:off x="370893" y="211885"/>
            <a:ext cx="10098054" cy="1973396"/>
            <a:chOff x="370893" y="211885"/>
            <a:chExt cx="10098054" cy="1973396"/>
          </a:xfrm>
        </p:grpSpPr>
        <p:sp>
          <p:nvSpPr>
            <p:cNvPr id="4" name="TextBox 3">
              <a:extLst>
                <a:ext uri="{FF2B5EF4-FFF2-40B4-BE49-F238E27FC236}">
                  <a16:creationId xmlns:a16="http://schemas.microsoft.com/office/drawing/2014/main" id="{01BDE685-FA9B-2C9D-2544-622620924276}"/>
                </a:ext>
              </a:extLst>
            </p:cNvPr>
            <p:cNvSpPr txBox="1"/>
            <p:nvPr/>
          </p:nvSpPr>
          <p:spPr>
            <a:xfrm>
              <a:off x="370893" y="211885"/>
              <a:ext cx="6097554" cy="830997"/>
            </a:xfrm>
            <a:prstGeom prst="rect">
              <a:avLst/>
            </a:prstGeom>
            <a:noFill/>
          </p:spPr>
          <p:txBody>
            <a:bodyPr wrap="square">
              <a:spAutoFit/>
            </a:bodyPr>
            <a:lstStyle/>
            <a:p>
              <a:r>
                <a:rPr lang="en-IN" sz="4800" dirty="0">
                  <a:solidFill>
                    <a:schemeClr val="bg1"/>
                  </a:solidFill>
                </a:rPr>
                <a:t>Market size:</a:t>
              </a:r>
            </a:p>
          </p:txBody>
        </p:sp>
        <p:sp>
          <p:nvSpPr>
            <p:cNvPr id="5" name="TextBox 4">
              <a:extLst>
                <a:ext uri="{FF2B5EF4-FFF2-40B4-BE49-F238E27FC236}">
                  <a16:creationId xmlns:a16="http://schemas.microsoft.com/office/drawing/2014/main" id="{E42ED2C4-1611-BB38-DAB8-D772BC4CC8C3}"/>
                </a:ext>
              </a:extLst>
            </p:cNvPr>
            <p:cNvSpPr txBox="1"/>
            <p:nvPr/>
          </p:nvSpPr>
          <p:spPr>
            <a:xfrm>
              <a:off x="370893" y="1261951"/>
              <a:ext cx="9190654" cy="923330"/>
            </a:xfrm>
            <a:prstGeom prst="rect">
              <a:avLst/>
            </a:prstGeom>
            <a:noFill/>
          </p:spPr>
          <p:txBody>
            <a:bodyPr wrap="square" rtlCol="0">
              <a:spAutoFit/>
            </a:bodyPr>
            <a:lstStyle/>
            <a:p>
              <a:r>
                <a:rPr lang="en-US" dirty="0">
                  <a:solidFill>
                    <a:schemeClr val="bg1"/>
                  </a:solidFill>
                </a:rPr>
                <a:t>Every common man with a smartphone and a need India currently has around 350 million online transacting users across e-commerce, shopping, travel and hospitality, and OTT and the number is set to double by 2030, a new report showed on Wednesday.</a:t>
              </a:r>
              <a:endParaRPr lang="en-IN" dirty="0">
                <a:solidFill>
                  <a:schemeClr val="bg1"/>
                </a:solidFill>
              </a:endParaRPr>
            </a:p>
          </p:txBody>
        </p:sp>
        <p:cxnSp>
          <p:nvCxnSpPr>
            <p:cNvPr id="7" name="Straight Connector 6">
              <a:extLst>
                <a:ext uri="{FF2B5EF4-FFF2-40B4-BE49-F238E27FC236}">
                  <a16:creationId xmlns:a16="http://schemas.microsoft.com/office/drawing/2014/main" id="{20D1A527-73B6-A618-2B40-BAE8CA605C12}"/>
                </a:ext>
              </a:extLst>
            </p:cNvPr>
            <p:cNvCxnSpPr/>
            <p:nvPr/>
          </p:nvCxnSpPr>
          <p:spPr>
            <a:xfrm>
              <a:off x="457200" y="1042882"/>
              <a:ext cx="10011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2FC4CD7-9B33-531F-EC91-58BF42726E81}"/>
              </a:ext>
            </a:extLst>
          </p:cNvPr>
          <p:cNvGrpSpPr/>
          <p:nvPr/>
        </p:nvGrpSpPr>
        <p:grpSpPr>
          <a:xfrm>
            <a:off x="370892" y="2294815"/>
            <a:ext cx="10098055" cy="1973396"/>
            <a:chOff x="370892" y="2404349"/>
            <a:chExt cx="10098055" cy="1973396"/>
          </a:xfrm>
        </p:grpSpPr>
        <p:sp>
          <p:nvSpPr>
            <p:cNvPr id="8" name="TextBox 7">
              <a:extLst>
                <a:ext uri="{FF2B5EF4-FFF2-40B4-BE49-F238E27FC236}">
                  <a16:creationId xmlns:a16="http://schemas.microsoft.com/office/drawing/2014/main" id="{A68C7EA7-97D8-E39A-A408-F4E2819FA486}"/>
                </a:ext>
              </a:extLst>
            </p:cNvPr>
            <p:cNvSpPr txBox="1"/>
            <p:nvPr/>
          </p:nvSpPr>
          <p:spPr>
            <a:xfrm>
              <a:off x="370892" y="2404349"/>
              <a:ext cx="9566209" cy="830997"/>
            </a:xfrm>
            <a:prstGeom prst="rect">
              <a:avLst/>
            </a:prstGeom>
            <a:noFill/>
          </p:spPr>
          <p:txBody>
            <a:bodyPr wrap="square">
              <a:spAutoFit/>
            </a:bodyPr>
            <a:lstStyle/>
            <a:p>
              <a:r>
                <a:rPr lang="en-US" sz="4800" dirty="0">
                  <a:solidFill>
                    <a:schemeClr val="bg1"/>
                  </a:solidFill>
                </a:rPr>
                <a:t>Monetary value of this Market</a:t>
              </a:r>
              <a:r>
                <a:rPr lang="en-IN" sz="4800" dirty="0">
                  <a:solidFill>
                    <a:schemeClr val="bg1"/>
                  </a:solidFill>
                </a:rPr>
                <a:t>:</a:t>
              </a:r>
            </a:p>
          </p:txBody>
        </p:sp>
        <p:sp>
          <p:nvSpPr>
            <p:cNvPr id="9" name="TextBox 8">
              <a:extLst>
                <a:ext uri="{FF2B5EF4-FFF2-40B4-BE49-F238E27FC236}">
                  <a16:creationId xmlns:a16="http://schemas.microsoft.com/office/drawing/2014/main" id="{CF02055A-300B-2169-AECA-C6C943997356}"/>
                </a:ext>
              </a:extLst>
            </p:cNvPr>
            <p:cNvSpPr txBox="1"/>
            <p:nvPr/>
          </p:nvSpPr>
          <p:spPr>
            <a:xfrm>
              <a:off x="370893" y="3454415"/>
              <a:ext cx="9190654" cy="923330"/>
            </a:xfrm>
            <a:prstGeom prst="rect">
              <a:avLst/>
            </a:prstGeom>
            <a:noFill/>
          </p:spPr>
          <p:txBody>
            <a:bodyPr wrap="square" rtlCol="0">
              <a:spAutoFit/>
            </a:bodyPr>
            <a:lstStyle/>
            <a:p>
              <a:r>
                <a:rPr lang="en-US" dirty="0">
                  <a:solidFill>
                    <a:schemeClr val="bg1"/>
                  </a:solidFill>
                </a:rPr>
                <a:t>The services sector is the largest sector in India. Gross Value Added (GVA) at current prices for the services sector is estimated at 96.54 lakh crore INR in 2020-21. The services sector accounts for 53.89% of total India's GVA of 179.15 lakh crore Indian rupees.</a:t>
              </a:r>
              <a:endParaRPr lang="en-IN" dirty="0">
                <a:solidFill>
                  <a:schemeClr val="bg1"/>
                </a:solidFill>
              </a:endParaRPr>
            </a:p>
          </p:txBody>
        </p:sp>
        <p:cxnSp>
          <p:nvCxnSpPr>
            <p:cNvPr id="10" name="Straight Connector 9">
              <a:extLst>
                <a:ext uri="{FF2B5EF4-FFF2-40B4-BE49-F238E27FC236}">
                  <a16:creationId xmlns:a16="http://schemas.microsoft.com/office/drawing/2014/main" id="{ECAF92FE-9462-EA17-A996-DD981532AC4D}"/>
                </a:ext>
              </a:extLst>
            </p:cNvPr>
            <p:cNvCxnSpPr/>
            <p:nvPr/>
          </p:nvCxnSpPr>
          <p:spPr>
            <a:xfrm>
              <a:off x="457200" y="3235346"/>
              <a:ext cx="10011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398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59D22B-5640-8305-CE33-CA3BB9D89850}"/>
              </a:ext>
            </a:extLst>
          </p:cNvPr>
          <p:cNvSpPr/>
          <p:nvPr/>
        </p:nvSpPr>
        <p:spPr>
          <a:xfrm>
            <a:off x="0" y="0"/>
            <a:ext cx="12192000" cy="6857999"/>
          </a:xfrm>
          <a:prstGeom prst="rect">
            <a:avLst/>
          </a:prstGeom>
          <a:solidFill>
            <a:srgbClr val="17406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D8FA8D8-C69F-07B8-A747-434CA132CA7D}"/>
              </a:ext>
            </a:extLst>
          </p:cNvPr>
          <p:cNvSpPr txBox="1"/>
          <p:nvPr/>
        </p:nvSpPr>
        <p:spPr>
          <a:xfrm>
            <a:off x="731520" y="1534160"/>
            <a:ext cx="9499600" cy="3539430"/>
          </a:xfrm>
          <a:prstGeom prst="rect">
            <a:avLst/>
          </a:prstGeom>
          <a:noFill/>
        </p:spPr>
        <p:txBody>
          <a:bodyPr wrap="square">
            <a:spAutoFit/>
          </a:bodyPr>
          <a:lstStyle/>
          <a:p>
            <a:pPr algn="l">
              <a:buFont typeface="+mj-lt"/>
              <a:buAutoNum type="arabicPeriod"/>
            </a:pPr>
            <a:r>
              <a:rPr lang="en-US" sz="2800" b="1" i="0" dirty="0">
                <a:solidFill>
                  <a:schemeClr val="bg1"/>
                </a:solidFill>
                <a:effectLst/>
                <a:latin typeface="Söhne"/>
              </a:rPr>
              <a:t>App Development &amp; design:</a:t>
            </a:r>
            <a:r>
              <a:rPr lang="en-US" sz="2800" b="0" i="0" dirty="0">
                <a:solidFill>
                  <a:schemeClr val="bg1"/>
                </a:solidFill>
                <a:effectLst/>
                <a:latin typeface="Söhne"/>
              </a:rPr>
              <a:t> </a:t>
            </a:r>
            <a:r>
              <a:rPr lang="en-US" b="0" i="0" dirty="0">
                <a:solidFill>
                  <a:schemeClr val="bg1"/>
                </a:solidFill>
                <a:effectLst/>
                <a:latin typeface="Söhne"/>
              </a:rPr>
              <a:t>INR 2 lakh to 3 lakh or more.</a:t>
            </a:r>
          </a:p>
          <a:p>
            <a:pPr algn="l">
              <a:buFont typeface="+mj-lt"/>
              <a:buAutoNum type="arabicPeriod"/>
            </a:pPr>
            <a:r>
              <a:rPr lang="en-US" sz="2800" b="1" i="0" dirty="0">
                <a:solidFill>
                  <a:schemeClr val="bg1"/>
                </a:solidFill>
                <a:effectLst/>
                <a:latin typeface="Söhne"/>
              </a:rPr>
              <a:t>Technology Infrastructure:</a:t>
            </a:r>
            <a:r>
              <a:rPr lang="en-US" b="0" i="0" dirty="0">
                <a:solidFill>
                  <a:schemeClr val="bg1"/>
                </a:solidFill>
                <a:effectLst/>
                <a:latin typeface="Söhne"/>
              </a:rPr>
              <a:t> INR 1 lakh to 2 lakhs or more.</a:t>
            </a:r>
          </a:p>
          <a:p>
            <a:pPr algn="l">
              <a:buFont typeface="+mj-lt"/>
              <a:buAutoNum type="arabicPeriod"/>
            </a:pPr>
            <a:r>
              <a:rPr lang="en-US" sz="2800" b="1" i="0" dirty="0">
                <a:solidFill>
                  <a:schemeClr val="bg1"/>
                </a:solidFill>
                <a:effectLst/>
                <a:latin typeface="Söhne"/>
              </a:rPr>
              <a:t>Marketing and User Acquisition:</a:t>
            </a:r>
            <a:r>
              <a:rPr lang="en-US" b="0" i="0" dirty="0">
                <a:solidFill>
                  <a:schemeClr val="bg1"/>
                </a:solidFill>
                <a:effectLst/>
                <a:latin typeface="Söhne"/>
              </a:rPr>
              <a:t> INR 1.5 lakhs or more.</a:t>
            </a:r>
          </a:p>
          <a:p>
            <a:pPr algn="l">
              <a:buFont typeface="+mj-lt"/>
              <a:buAutoNum type="arabicPeriod"/>
            </a:pPr>
            <a:r>
              <a:rPr lang="en-US" sz="2800" b="1" i="0" dirty="0">
                <a:solidFill>
                  <a:schemeClr val="bg1"/>
                </a:solidFill>
                <a:effectLst/>
                <a:latin typeface="Söhne"/>
              </a:rPr>
              <a:t>Salaries and HR:</a:t>
            </a:r>
            <a:r>
              <a:rPr lang="en-US" sz="2800" b="0" i="0" dirty="0">
                <a:solidFill>
                  <a:schemeClr val="bg1"/>
                </a:solidFill>
                <a:effectLst/>
                <a:latin typeface="Söhne"/>
              </a:rPr>
              <a:t> </a:t>
            </a:r>
            <a:r>
              <a:rPr lang="en-US" b="0" i="0" dirty="0">
                <a:solidFill>
                  <a:schemeClr val="bg1"/>
                </a:solidFill>
                <a:effectLst/>
                <a:latin typeface="Söhne"/>
              </a:rPr>
              <a:t>INR 5 lakhs or more per year.</a:t>
            </a:r>
          </a:p>
          <a:p>
            <a:pPr algn="l">
              <a:buFont typeface="+mj-lt"/>
              <a:buAutoNum type="arabicPeriod"/>
            </a:pPr>
            <a:r>
              <a:rPr lang="en-US" sz="2800" b="1" i="0" dirty="0">
                <a:solidFill>
                  <a:schemeClr val="bg1"/>
                </a:solidFill>
                <a:effectLst/>
                <a:latin typeface="Söhne"/>
              </a:rPr>
              <a:t>Office Space and Utilities:</a:t>
            </a:r>
            <a:r>
              <a:rPr lang="en-US" sz="2800" b="0" i="0" dirty="0">
                <a:solidFill>
                  <a:schemeClr val="bg1"/>
                </a:solidFill>
                <a:effectLst/>
                <a:latin typeface="Söhne"/>
              </a:rPr>
              <a:t> </a:t>
            </a:r>
            <a:r>
              <a:rPr lang="en-US" b="0" i="0" dirty="0">
                <a:solidFill>
                  <a:schemeClr val="bg1"/>
                </a:solidFill>
                <a:effectLst/>
                <a:latin typeface="Söhne"/>
              </a:rPr>
              <a:t>INR 1 lakh to 15 lakhs or more per year.</a:t>
            </a:r>
          </a:p>
          <a:p>
            <a:pPr algn="l">
              <a:buFont typeface="+mj-lt"/>
              <a:buAutoNum type="arabicPeriod"/>
            </a:pPr>
            <a:r>
              <a:rPr lang="en-US" sz="2800" b="1" i="0" dirty="0">
                <a:solidFill>
                  <a:schemeClr val="bg1"/>
                </a:solidFill>
                <a:effectLst/>
                <a:latin typeface="Söhne"/>
              </a:rPr>
              <a:t>Legal and Registration:</a:t>
            </a:r>
            <a:r>
              <a:rPr lang="en-US" sz="2800" b="0" i="0" dirty="0">
                <a:solidFill>
                  <a:schemeClr val="bg1"/>
                </a:solidFill>
                <a:effectLst/>
                <a:latin typeface="Söhne"/>
              </a:rPr>
              <a:t> </a:t>
            </a:r>
            <a:r>
              <a:rPr lang="en-US" b="0" i="0" dirty="0">
                <a:solidFill>
                  <a:schemeClr val="bg1"/>
                </a:solidFill>
                <a:effectLst/>
                <a:latin typeface="Söhne"/>
              </a:rPr>
              <a:t>INR 50,000 or more.</a:t>
            </a:r>
          </a:p>
          <a:p>
            <a:pPr algn="l">
              <a:buFont typeface="+mj-lt"/>
              <a:buAutoNum type="arabicPeriod"/>
            </a:pPr>
            <a:r>
              <a:rPr lang="en-US" sz="2800" b="1" i="0" dirty="0">
                <a:solidFill>
                  <a:schemeClr val="bg1"/>
                </a:solidFill>
                <a:effectLst/>
                <a:latin typeface="Söhne"/>
              </a:rPr>
              <a:t>App Store Fees:</a:t>
            </a:r>
            <a:r>
              <a:rPr lang="en-US" sz="2800" b="0" i="0" dirty="0">
                <a:solidFill>
                  <a:schemeClr val="bg1"/>
                </a:solidFill>
                <a:effectLst/>
                <a:latin typeface="Söhne"/>
              </a:rPr>
              <a:t> </a:t>
            </a:r>
            <a:r>
              <a:rPr lang="en-US" b="0" i="0" dirty="0">
                <a:solidFill>
                  <a:schemeClr val="bg1"/>
                </a:solidFill>
                <a:effectLst/>
                <a:latin typeface="Söhne"/>
              </a:rPr>
              <a:t>INR 25,000 per year.</a:t>
            </a:r>
          </a:p>
          <a:p>
            <a:pPr algn="l">
              <a:buFont typeface="+mj-lt"/>
              <a:buAutoNum type="arabicPeriod"/>
            </a:pPr>
            <a:r>
              <a:rPr lang="en-US" sz="2800" b="1" i="0" dirty="0">
                <a:solidFill>
                  <a:schemeClr val="bg1"/>
                </a:solidFill>
                <a:effectLst/>
                <a:latin typeface="Söhne"/>
              </a:rPr>
              <a:t>Customer Support:</a:t>
            </a:r>
            <a:r>
              <a:rPr lang="en-US" sz="2800" b="0" i="0" dirty="0">
                <a:solidFill>
                  <a:schemeClr val="bg1"/>
                </a:solidFill>
                <a:effectLst/>
                <a:latin typeface="Söhne"/>
              </a:rPr>
              <a:t> </a:t>
            </a:r>
            <a:r>
              <a:rPr lang="en-US" b="0" i="0" dirty="0">
                <a:solidFill>
                  <a:schemeClr val="bg1"/>
                </a:solidFill>
                <a:effectLst/>
                <a:latin typeface="Söhne"/>
              </a:rPr>
              <a:t>INR 1 lakh or more per year.</a:t>
            </a:r>
          </a:p>
        </p:txBody>
      </p:sp>
      <p:sp>
        <p:nvSpPr>
          <p:cNvPr id="11" name="TextBox 10">
            <a:extLst>
              <a:ext uri="{FF2B5EF4-FFF2-40B4-BE49-F238E27FC236}">
                <a16:creationId xmlns:a16="http://schemas.microsoft.com/office/drawing/2014/main" id="{F83AE8D8-706D-6246-3513-65A6E152FA06}"/>
              </a:ext>
            </a:extLst>
          </p:cNvPr>
          <p:cNvSpPr txBox="1"/>
          <p:nvPr/>
        </p:nvSpPr>
        <p:spPr>
          <a:xfrm>
            <a:off x="497840" y="406956"/>
            <a:ext cx="4064000" cy="1107996"/>
          </a:xfrm>
          <a:prstGeom prst="rect">
            <a:avLst/>
          </a:prstGeom>
          <a:noFill/>
        </p:spPr>
        <p:txBody>
          <a:bodyPr wrap="square" rtlCol="0">
            <a:spAutoFit/>
          </a:bodyPr>
          <a:lstStyle/>
          <a:p>
            <a:r>
              <a:rPr lang="en-IN" sz="6600" dirty="0">
                <a:solidFill>
                  <a:schemeClr val="bg1"/>
                </a:solidFill>
                <a:latin typeface="Raleway" pitchFamily="2" charset="0"/>
              </a:rPr>
              <a:t>Expenses</a:t>
            </a:r>
            <a:endParaRPr lang="en-IN" sz="4800" dirty="0">
              <a:solidFill>
                <a:schemeClr val="bg1"/>
              </a:solidFill>
              <a:latin typeface="Raleway" pitchFamily="2" charset="0"/>
            </a:endParaRPr>
          </a:p>
        </p:txBody>
      </p:sp>
      <p:cxnSp>
        <p:nvCxnSpPr>
          <p:cNvPr id="13" name="Straight Connector 12">
            <a:extLst>
              <a:ext uri="{FF2B5EF4-FFF2-40B4-BE49-F238E27FC236}">
                <a16:creationId xmlns:a16="http://schemas.microsoft.com/office/drawing/2014/main" id="{ECFAF788-F6E0-EC43-667A-52FDB1C929CC}"/>
              </a:ext>
            </a:extLst>
          </p:cNvPr>
          <p:cNvCxnSpPr/>
          <p:nvPr/>
        </p:nvCxnSpPr>
        <p:spPr>
          <a:xfrm>
            <a:off x="416560" y="1513840"/>
            <a:ext cx="10546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77D799D-B488-B728-CC18-14AEB3D04DAB}"/>
              </a:ext>
            </a:extLst>
          </p:cNvPr>
          <p:cNvSpPr txBox="1"/>
          <p:nvPr/>
        </p:nvSpPr>
        <p:spPr>
          <a:xfrm>
            <a:off x="731520" y="5323840"/>
            <a:ext cx="7477760" cy="769441"/>
          </a:xfrm>
          <a:prstGeom prst="rect">
            <a:avLst/>
          </a:prstGeom>
          <a:noFill/>
        </p:spPr>
        <p:txBody>
          <a:bodyPr wrap="square" rtlCol="0">
            <a:spAutoFit/>
          </a:bodyPr>
          <a:lstStyle/>
          <a:p>
            <a:r>
              <a:rPr lang="en-IN" sz="4400" dirty="0">
                <a:solidFill>
                  <a:schemeClr val="bg1"/>
                </a:solidFill>
                <a:latin typeface="Raleway" pitchFamily="2" charset="0"/>
              </a:rPr>
              <a:t>Total: 13 lakh</a:t>
            </a:r>
          </a:p>
        </p:txBody>
      </p:sp>
      <p:cxnSp>
        <p:nvCxnSpPr>
          <p:cNvPr id="15" name="Straight Connector 14">
            <a:extLst>
              <a:ext uri="{FF2B5EF4-FFF2-40B4-BE49-F238E27FC236}">
                <a16:creationId xmlns:a16="http://schemas.microsoft.com/office/drawing/2014/main" id="{32CE212C-8023-AD4B-7523-AD676F1B1598}"/>
              </a:ext>
            </a:extLst>
          </p:cNvPr>
          <p:cNvCxnSpPr/>
          <p:nvPr/>
        </p:nvCxnSpPr>
        <p:spPr>
          <a:xfrm>
            <a:off x="416560" y="5232400"/>
            <a:ext cx="10546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245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A1B90C-88B2-AF39-EE06-D00DE7AD825A}"/>
              </a:ext>
            </a:extLst>
          </p:cNvPr>
          <p:cNvSpPr/>
          <p:nvPr/>
        </p:nvSpPr>
        <p:spPr>
          <a:xfrm>
            <a:off x="0" y="0"/>
            <a:ext cx="12192000" cy="6857999"/>
          </a:xfrm>
          <a:prstGeom prst="rect">
            <a:avLst/>
          </a:prstGeom>
          <a:solidFill>
            <a:srgbClr val="17406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2B27545-0D0F-2912-6C2C-6ACC653027F5}"/>
              </a:ext>
            </a:extLst>
          </p:cNvPr>
          <p:cNvSpPr txBox="1"/>
          <p:nvPr/>
        </p:nvSpPr>
        <p:spPr>
          <a:xfrm>
            <a:off x="518160" y="297934"/>
            <a:ext cx="8371840" cy="646331"/>
          </a:xfrm>
          <a:prstGeom prst="rect">
            <a:avLst/>
          </a:prstGeom>
          <a:noFill/>
        </p:spPr>
        <p:txBody>
          <a:bodyPr wrap="square">
            <a:spAutoFit/>
          </a:bodyPr>
          <a:lstStyle/>
          <a:p>
            <a:r>
              <a:rPr lang="en-IN" sz="3600" dirty="0">
                <a:solidFill>
                  <a:schemeClr val="bg1"/>
                </a:solidFill>
              </a:rPr>
              <a:t>Estimation For break even and profit</a:t>
            </a:r>
          </a:p>
        </p:txBody>
      </p:sp>
      <p:sp>
        <p:nvSpPr>
          <p:cNvPr id="4" name="TextBox 3">
            <a:extLst>
              <a:ext uri="{FF2B5EF4-FFF2-40B4-BE49-F238E27FC236}">
                <a16:creationId xmlns:a16="http://schemas.microsoft.com/office/drawing/2014/main" id="{6E99A379-1FB6-DA0D-DD0F-7C1690EEEEA9}"/>
              </a:ext>
            </a:extLst>
          </p:cNvPr>
          <p:cNvSpPr txBox="1"/>
          <p:nvPr/>
        </p:nvSpPr>
        <p:spPr>
          <a:xfrm>
            <a:off x="518160" y="1374894"/>
            <a:ext cx="11257280" cy="4524315"/>
          </a:xfrm>
          <a:prstGeom prst="rect">
            <a:avLst/>
          </a:prstGeom>
          <a:noFill/>
        </p:spPr>
        <p:txBody>
          <a:bodyPr wrap="square">
            <a:spAutoFit/>
          </a:bodyPr>
          <a:lstStyle/>
          <a:p>
            <a:r>
              <a:rPr lang="en-IN" sz="2400" dirty="0">
                <a:solidFill>
                  <a:schemeClr val="bg1"/>
                </a:solidFill>
              </a:rPr>
              <a:t>Considering the expenses discussed </a:t>
            </a:r>
            <a:r>
              <a:rPr lang="en-IN" sz="2400" b="1" dirty="0">
                <a:solidFill>
                  <a:schemeClr val="bg1"/>
                </a:solidFill>
              </a:rPr>
              <a:t>earlier initial investment </a:t>
            </a:r>
            <a:r>
              <a:rPr lang="en-IN" sz="2400" dirty="0">
                <a:solidFill>
                  <a:schemeClr val="bg1"/>
                </a:solidFill>
              </a:rPr>
              <a:t>is equal to 13,00,000 </a:t>
            </a:r>
          </a:p>
          <a:p>
            <a:r>
              <a:rPr lang="en-IN" sz="2400" b="1" dirty="0">
                <a:solidFill>
                  <a:schemeClr val="bg1"/>
                </a:solidFill>
              </a:rPr>
              <a:t>The average transaction amount </a:t>
            </a:r>
            <a:r>
              <a:rPr lang="en-IN" sz="2400" dirty="0">
                <a:solidFill>
                  <a:schemeClr val="bg1"/>
                </a:solidFill>
              </a:rPr>
              <a:t>is equal to 1000 </a:t>
            </a:r>
          </a:p>
          <a:p>
            <a:r>
              <a:rPr lang="en-IN" sz="2400" dirty="0">
                <a:solidFill>
                  <a:schemeClr val="bg1"/>
                </a:solidFill>
              </a:rPr>
              <a:t>Expected </a:t>
            </a:r>
            <a:r>
              <a:rPr lang="en-IN" sz="2400" b="1" dirty="0">
                <a:solidFill>
                  <a:schemeClr val="bg1"/>
                </a:solidFill>
              </a:rPr>
              <a:t>monthly transaction </a:t>
            </a:r>
            <a:r>
              <a:rPr lang="en-IN" sz="2400" dirty="0">
                <a:solidFill>
                  <a:schemeClr val="bg1"/>
                </a:solidFill>
              </a:rPr>
              <a:t>of 10,000 </a:t>
            </a:r>
          </a:p>
          <a:p>
            <a:r>
              <a:rPr lang="en-IN" sz="2400" dirty="0">
                <a:solidFill>
                  <a:schemeClr val="bg1"/>
                </a:solidFill>
              </a:rPr>
              <a:t>Total </a:t>
            </a:r>
            <a:r>
              <a:rPr lang="en-IN" sz="2400" b="1" dirty="0">
                <a:solidFill>
                  <a:schemeClr val="bg1"/>
                </a:solidFill>
              </a:rPr>
              <a:t>monthly transaction </a:t>
            </a:r>
            <a:r>
              <a:rPr lang="en-IN" sz="2400" dirty="0">
                <a:solidFill>
                  <a:schemeClr val="bg1"/>
                </a:solidFill>
              </a:rPr>
              <a:t>= </a:t>
            </a:r>
            <a:r>
              <a:rPr lang="en-IN" sz="2400" b="1" dirty="0">
                <a:solidFill>
                  <a:schemeClr val="bg1"/>
                </a:solidFill>
              </a:rPr>
              <a:t>1 crore</a:t>
            </a:r>
          </a:p>
          <a:p>
            <a:r>
              <a:rPr lang="en-IN" sz="2400" dirty="0">
                <a:solidFill>
                  <a:schemeClr val="bg1"/>
                </a:solidFill>
              </a:rPr>
              <a:t>Expected </a:t>
            </a:r>
            <a:r>
              <a:rPr lang="en-IN" sz="2400" b="1" dirty="0">
                <a:solidFill>
                  <a:schemeClr val="bg1"/>
                </a:solidFill>
              </a:rPr>
              <a:t>monthly expenses </a:t>
            </a:r>
            <a:r>
              <a:rPr lang="en-IN" sz="2400" dirty="0">
                <a:solidFill>
                  <a:schemeClr val="bg1"/>
                </a:solidFill>
              </a:rPr>
              <a:t>6,00,000 </a:t>
            </a:r>
          </a:p>
          <a:p>
            <a:r>
              <a:rPr lang="en-IN" sz="2400" dirty="0">
                <a:solidFill>
                  <a:schemeClr val="bg1"/>
                </a:solidFill>
              </a:rPr>
              <a:t>Monthly </a:t>
            </a:r>
            <a:r>
              <a:rPr lang="en-IN" sz="2400" b="1" dirty="0">
                <a:solidFill>
                  <a:schemeClr val="bg1"/>
                </a:solidFill>
              </a:rPr>
              <a:t>revenue from Commission </a:t>
            </a:r>
            <a:r>
              <a:rPr lang="en-IN" sz="2400" dirty="0">
                <a:solidFill>
                  <a:schemeClr val="bg1"/>
                </a:solidFill>
              </a:rPr>
              <a:t>=7.5 lakh</a:t>
            </a:r>
          </a:p>
          <a:p>
            <a:r>
              <a:rPr lang="en-IN" sz="2400" dirty="0">
                <a:solidFill>
                  <a:schemeClr val="bg1"/>
                </a:solidFill>
              </a:rPr>
              <a:t>Monthly </a:t>
            </a:r>
            <a:r>
              <a:rPr lang="en-IN" sz="2400" b="1" dirty="0">
                <a:solidFill>
                  <a:schemeClr val="bg1"/>
                </a:solidFill>
              </a:rPr>
              <a:t>profit</a:t>
            </a:r>
            <a:r>
              <a:rPr lang="en-IN" sz="2400" dirty="0">
                <a:solidFill>
                  <a:schemeClr val="bg1"/>
                </a:solidFill>
              </a:rPr>
              <a:t> = monthly </a:t>
            </a:r>
            <a:r>
              <a:rPr lang="en-IN" sz="2400" b="1" dirty="0">
                <a:solidFill>
                  <a:schemeClr val="bg1"/>
                </a:solidFill>
              </a:rPr>
              <a:t>revenue</a:t>
            </a:r>
            <a:r>
              <a:rPr lang="en-IN" sz="2400" dirty="0">
                <a:solidFill>
                  <a:schemeClr val="bg1"/>
                </a:solidFill>
              </a:rPr>
              <a:t> - monthly </a:t>
            </a:r>
            <a:r>
              <a:rPr lang="en-IN" sz="2400" b="1" dirty="0">
                <a:solidFill>
                  <a:schemeClr val="bg1"/>
                </a:solidFill>
              </a:rPr>
              <a:t>expenses</a:t>
            </a:r>
            <a:r>
              <a:rPr lang="en-IN" sz="2400" dirty="0">
                <a:solidFill>
                  <a:schemeClr val="bg1"/>
                </a:solidFill>
              </a:rPr>
              <a:t> (=7.5 lakh -6,00,000 )</a:t>
            </a:r>
          </a:p>
          <a:p>
            <a:r>
              <a:rPr lang="en-IN" sz="2400" dirty="0">
                <a:solidFill>
                  <a:schemeClr val="bg1"/>
                </a:solidFill>
              </a:rPr>
              <a:t>Monthly </a:t>
            </a:r>
            <a:r>
              <a:rPr lang="en-IN" sz="2400" b="1" dirty="0">
                <a:solidFill>
                  <a:schemeClr val="bg1"/>
                </a:solidFill>
              </a:rPr>
              <a:t>profit</a:t>
            </a:r>
            <a:r>
              <a:rPr lang="en-IN" sz="2400" dirty="0">
                <a:solidFill>
                  <a:schemeClr val="bg1"/>
                </a:solidFill>
              </a:rPr>
              <a:t> = 1.5 lakh </a:t>
            </a:r>
          </a:p>
          <a:p>
            <a:r>
              <a:rPr lang="en-IN" sz="2400" b="1" dirty="0">
                <a:solidFill>
                  <a:schemeClr val="bg1"/>
                </a:solidFill>
              </a:rPr>
              <a:t>The time required to recover the initial investment </a:t>
            </a:r>
            <a:r>
              <a:rPr lang="en-IN" sz="2400" dirty="0">
                <a:solidFill>
                  <a:schemeClr val="bg1"/>
                </a:solidFill>
              </a:rPr>
              <a:t>= 13/1*5= </a:t>
            </a:r>
            <a:r>
              <a:rPr lang="en-IN" sz="2400" b="1" dirty="0">
                <a:solidFill>
                  <a:schemeClr val="bg1"/>
                </a:solidFill>
              </a:rPr>
              <a:t>7.6 months </a:t>
            </a:r>
            <a:r>
              <a:rPr lang="en-IN" sz="2400" dirty="0">
                <a:solidFill>
                  <a:schemeClr val="bg1"/>
                </a:solidFill>
              </a:rPr>
              <a:t>approximately </a:t>
            </a:r>
            <a:r>
              <a:rPr lang="en-IN" sz="2400" b="1" dirty="0">
                <a:solidFill>
                  <a:schemeClr val="bg1"/>
                </a:solidFill>
              </a:rPr>
              <a:t>8 months</a:t>
            </a:r>
            <a:r>
              <a:rPr lang="en-IN" sz="2400" dirty="0">
                <a:solidFill>
                  <a:schemeClr val="bg1"/>
                </a:solidFill>
              </a:rPr>
              <a:t>	</a:t>
            </a:r>
          </a:p>
          <a:p>
            <a:r>
              <a:rPr lang="en-IN" sz="2400" dirty="0">
                <a:solidFill>
                  <a:schemeClr val="bg1"/>
                </a:solidFill>
              </a:rPr>
              <a:t>           thus we require approximately </a:t>
            </a:r>
            <a:r>
              <a:rPr lang="en-IN" sz="2400" b="1" dirty="0">
                <a:solidFill>
                  <a:schemeClr val="bg1"/>
                </a:solidFill>
              </a:rPr>
              <a:t>8 months</a:t>
            </a:r>
            <a:r>
              <a:rPr lang="en-IN" sz="2400" dirty="0">
                <a:solidFill>
                  <a:schemeClr val="bg1"/>
                </a:solidFill>
              </a:rPr>
              <a:t> to recover our </a:t>
            </a:r>
            <a:r>
              <a:rPr lang="en-IN" sz="2400" b="1" dirty="0">
                <a:solidFill>
                  <a:schemeClr val="bg1"/>
                </a:solidFill>
              </a:rPr>
              <a:t>initial investment </a:t>
            </a:r>
            <a:r>
              <a:rPr lang="en-IN" sz="2400" dirty="0">
                <a:solidFill>
                  <a:schemeClr val="bg1"/>
                </a:solidFill>
              </a:rPr>
              <a:t>and      after that each month they will earn around </a:t>
            </a:r>
            <a:r>
              <a:rPr lang="en-IN" sz="2400" b="1" dirty="0">
                <a:solidFill>
                  <a:schemeClr val="bg1"/>
                </a:solidFill>
              </a:rPr>
              <a:t>1.5 lakhs</a:t>
            </a:r>
          </a:p>
        </p:txBody>
      </p:sp>
      <p:cxnSp>
        <p:nvCxnSpPr>
          <p:cNvPr id="5" name="Straight Connector 4">
            <a:extLst>
              <a:ext uri="{FF2B5EF4-FFF2-40B4-BE49-F238E27FC236}">
                <a16:creationId xmlns:a16="http://schemas.microsoft.com/office/drawing/2014/main" id="{1A75C90B-6B59-6B9D-DC8E-F16524333E5C}"/>
              </a:ext>
            </a:extLst>
          </p:cNvPr>
          <p:cNvCxnSpPr/>
          <p:nvPr/>
        </p:nvCxnSpPr>
        <p:spPr>
          <a:xfrm>
            <a:off x="518160" y="1137920"/>
            <a:ext cx="10546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63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280076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KEY POINTS</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2952360" y="1834088"/>
            <a:ext cx="6287299" cy="1446550"/>
          </a:xfrm>
          <a:prstGeom prst="rect">
            <a:avLst/>
          </a:prstGeom>
        </p:spPr>
        <p:txBody>
          <a:bodyPr wrap="none">
            <a:spAutoFit/>
          </a:bodyPr>
          <a:lstStyle/>
          <a:p>
            <a:pPr algn="ctr"/>
            <a:r>
              <a:rPr lang="en-IN"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KEY PONTS</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385877" y="3489130"/>
            <a:ext cx="6029092" cy="2862322"/>
          </a:xfrm>
          <a:prstGeom prst="rect">
            <a:avLst/>
          </a:prstGeom>
        </p:spPr>
        <p:txBody>
          <a:bodyPr wrap="square">
            <a:spAutoFit/>
          </a:bodyPr>
          <a:lstStyle/>
          <a:p>
            <a:pPr marL="171450" indent="-171450">
              <a:buFont typeface="Arial" panose="020B0604020202020204" pitchFamily="34" charset="0"/>
              <a:buChar char="•"/>
            </a:pPr>
            <a:r>
              <a:rPr lang="en-US" sz="2000" spc="300" dirty="0">
                <a:solidFill>
                  <a:schemeClr val="bg1"/>
                </a:solidFill>
                <a:latin typeface="Raleway" panose="020B0503030101060003" pitchFamily="34" charset="77"/>
              </a:rPr>
              <a:t>Number not displayed </a:t>
            </a:r>
          </a:p>
          <a:p>
            <a:pPr marL="171450" indent="-171450">
              <a:buFont typeface="Arial" panose="020B0604020202020204" pitchFamily="34" charset="0"/>
              <a:buChar char="•"/>
            </a:pPr>
            <a:r>
              <a:rPr lang="en-US" sz="2000" spc="300" dirty="0">
                <a:solidFill>
                  <a:schemeClr val="bg1"/>
                </a:solidFill>
                <a:latin typeface="Raleway" panose="020B0503030101060003" pitchFamily="34" charset="77"/>
              </a:rPr>
              <a:t>Verified by expert tick</a:t>
            </a:r>
          </a:p>
          <a:p>
            <a:pPr marL="171450" indent="-171450">
              <a:buFont typeface="Arial" panose="020B0604020202020204" pitchFamily="34" charset="0"/>
              <a:buChar char="•"/>
            </a:pPr>
            <a:r>
              <a:rPr lang="en-US" sz="2000" spc="300" dirty="0">
                <a:solidFill>
                  <a:schemeClr val="bg1"/>
                </a:solidFill>
                <a:latin typeface="Raleway" panose="020B0503030101060003" pitchFamily="34" charset="77"/>
              </a:rPr>
              <a:t>Call recording</a:t>
            </a:r>
          </a:p>
          <a:p>
            <a:pPr marL="171450" indent="-171450">
              <a:buFont typeface="Arial" panose="020B0604020202020204" pitchFamily="34" charset="0"/>
              <a:buChar char="•"/>
            </a:pPr>
            <a:r>
              <a:rPr lang="en-US" sz="2000" spc="300" dirty="0">
                <a:solidFill>
                  <a:schemeClr val="bg1"/>
                </a:solidFill>
                <a:latin typeface="Raleway" panose="020B0503030101060003" pitchFamily="34" charset="77"/>
              </a:rPr>
              <a:t>Photo</a:t>
            </a:r>
          </a:p>
          <a:p>
            <a:pPr marL="171450" indent="-171450">
              <a:buFont typeface="Arial" panose="020B0604020202020204" pitchFamily="34" charset="0"/>
              <a:buChar char="•"/>
            </a:pPr>
            <a:r>
              <a:rPr lang="en-US" sz="2000" spc="300" dirty="0">
                <a:solidFill>
                  <a:schemeClr val="bg1"/>
                </a:solidFill>
                <a:latin typeface="Raleway" panose="020B0503030101060003" pitchFamily="34" charset="77"/>
              </a:rPr>
              <a:t>Voice record for disputes</a:t>
            </a:r>
          </a:p>
          <a:p>
            <a:pPr marL="171450" indent="-171450">
              <a:buFont typeface="Arial" panose="020B0604020202020204" pitchFamily="34" charset="0"/>
              <a:buChar char="•"/>
            </a:pPr>
            <a:r>
              <a:rPr lang="en-US" sz="2000" spc="300" dirty="0">
                <a:solidFill>
                  <a:schemeClr val="bg1"/>
                </a:solidFill>
                <a:latin typeface="Raleway" panose="020B0503030101060003" pitchFamily="34" charset="77"/>
              </a:rPr>
              <a:t>Financial Security</a:t>
            </a:r>
          </a:p>
          <a:p>
            <a:pPr marL="171450" indent="-171450">
              <a:buFont typeface="Arial" panose="020B0604020202020204" pitchFamily="34" charset="0"/>
              <a:buChar char="•"/>
            </a:pPr>
            <a:r>
              <a:rPr lang="en-US" sz="2000" spc="300" dirty="0">
                <a:solidFill>
                  <a:schemeClr val="bg1"/>
                </a:solidFill>
                <a:latin typeface="Raleway" panose="020B0503030101060003" pitchFamily="34" charset="77"/>
              </a:rPr>
              <a:t>Dismiss for unfair practice</a:t>
            </a:r>
          </a:p>
          <a:p>
            <a:pPr marL="171450" indent="-171450">
              <a:buFont typeface="Arial" panose="020B0604020202020204" pitchFamily="34" charset="0"/>
              <a:buChar char="•"/>
            </a:pPr>
            <a:r>
              <a:rPr lang="en-US" sz="2000" spc="300" dirty="0">
                <a:solidFill>
                  <a:schemeClr val="bg1"/>
                </a:solidFill>
                <a:latin typeface="Raleway" panose="020B0503030101060003" pitchFamily="34" charset="77"/>
              </a:rPr>
              <a:t>Coupons</a:t>
            </a:r>
          </a:p>
          <a:p>
            <a:pPr marL="171450" indent="-171450">
              <a:buFont typeface="Arial" panose="020B0604020202020204" pitchFamily="34" charset="0"/>
              <a:buChar char="•"/>
            </a:pPr>
            <a:r>
              <a:rPr lang="en-US" sz="2000" spc="300" dirty="0">
                <a:solidFill>
                  <a:schemeClr val="bg1"/>
                </a:solidFill>
                <a:latin typeface="Raleway" panose="020B0503030101060003" pitchFamily="34" charset="77"/>
              </a:rPr>
              <a:t>Signup bonus</a:t>
            </a:r>
            <a:endParaRPr lang="en-LT" sz="2000" spc="300" dirty="0">
              <a:solidFill>
                <a:schemeClr val="bg1"/>
              </a:solidFill>
              <a:latin typeface="Raleway" panose="020B0503030101060003" pitchFamily="34" charset="77"/>
            </a:endParaRPr>
          </a:p>
        </p:txBody>
      </p:sp>
      <p:pic>
        <p:nvPicPr>
          <p:cNvPr id="11" name="Graphic 10" descr="Potion with solid fill">
            <a:extLst>
              <a:ext uri="{FF2B5EF4-FFF2-40B4-BE49-F238E27FC236}">
                <a16:creationId xmlns:a16="http://schemas.microsoft.com/office/drawing/2014/main" id="{EC7840E3-BAD3-A84E-B5ED-F442FFC9B8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1783" y="234176"/>
            <a:ext cx="1728434" cy="1728434"/>
          </a:xfrm>
          <a:prstGeom prst="rect">
            <a:avLst/>
          </a:prstGeom>
          <a:effectLst>
            <a:outerShdw blurRad="177800" sx="102000" sy="102000" algn="ctr" rotWithShape="0">
              <a:prstClr val="black">
                <a:alpha val="40000"/>
              </a:prstClr>
            </a:outerShdw>
          </a:effectLst>
        </p:spPr>
      </p:pic>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WHY</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5" name="Rectangle 4">
            <a:extLst>
              <a:ext uri="{FF2B5EF4-FFF2-40B4-BE49-F238E27FC236}">
                <a16:creationId xmlns:a16="http://schemas.microsoft.com/office/drawing/2014/main" id="{FD9FA5D4-F976-AF4C-AC07-03DCC1B85E22}"/>
              </a:ext>
            </a:extLst>
          </p:cNvPr>
          <p:cNvSpPr/>
          <p:nvPr/>
        </p:nvSpPr>
        <p:spPr>
          <a:xfrm>
            <a:off x="2947643" y="4437112"/>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US</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5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884693" y="3474542"/>
            <a:ext cx="6029092" cy="2862322"/>
          </a:xfrm>
          <a:prstGeom prst="rect">
            <a:avLst/>
          </a:prstGeom>
        </p:spPr>
        <p:txBody>
          <a:bodyPr wrap="square">
            <a:spAutoFit/>
          </a:body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Trust</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Assurance</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transparency </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Range of Choices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convenience</a:t>
            </a:r>
            <a:endParaRPr kumimoji="0" lang="en-LT" sz="36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3853580" y="2116670"/>
            <a:ext cx="4647427"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WHY US</a:t>
            </a:r>
            <a:endParaRPr kumimoji="0" lang="en-LT"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3277" y="518181"/>
            <a:ext cx="1765962" cy="1765962"/>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g">
            <a:extLst>
              <a:ext uri="{FF2B5EF4-FFF2-40B4-BE49-F238E27FC236}">
                <a16:creationId xmlns:a16="http://schemas.microsoft.com/office/drawing/2014/main" id="{FAE37928-628E-1B40-972B-1FCDC73556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144000"/>
                    </a14:imgEffect>
                    <a14:imgEffect>
                      <a14:brightnessContrast contrast="23000"/>
                    </a14:imgEffect>
                  </a14:imgLayer>
                </a14:imgProps>
              </a:ext>
              <a:ext uri="{28A0092B-C50C-407E-A947-70E740481C1C}">
                <a14:useLocalDpi xmlns:a14="http://schemas.microsoft.com/office/drawing/2010/main" val="0"/>
              </a:ext>
            </a:extLst>
          </a:blip>
          <a:srcRect t="39422" b="1837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3014948" y="3514418"/>
            <a:ext cx="797853"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3464515" y="385357"/>
            <a:ext cx="5262980" cy="923330"/>
          </a:xfrm>
          <a:prstGeom prst="rect">
            <a:avLst/>
          </a:prstGeom>
        </p:spPr>
        <p:txBody>
          <a:bodyPr wrap="none">
            <a:spAutoFit/>
          </a:bodyPr>
          <a:lstStyle/>
          <a:p>
            <a:pPr algn="ctr"/>
            <a:r>
              <a:rPr lang="en-IN"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GET IT DONE</a:t>
            </a: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2908283" y="1179600"/>
            <a:ext cx="6375463" cy="400110"/>
          </a:xfrm>
          <a:prstGeom prst="rect">
            <a:avLst/>
          </a:prstGeom>
        </p:spPr>
        <p:txBody>
          <a:bodyPr wrap="none">
            <a:spAutoFit/>
          </a:bodyPr>
          <a:lstStyle/>
          <a:p>
            <a:pPr algn="ctr"/>
            <a:r>
              <a:rPr lang="en-IN" sz="2000" spc="300" dirty="0">
                <a:solidFill>
                  <a:schemeClr val="bg1"/>
                </a:solidFill>
                <a:effectLst>
                  <a:outerShdw blurRad="292100" sx="102000" sy="102000" algn="ctr" rotWithShape="0">
                    <a:prstClr val="black">
                      <a:alpha val="52000"/>
                    </a:prstClr>
                  </a:outerShdw>
                </a:effectLst>
                <a:latin typeface="Montserrat" panose="00000500000000000000" pitchFamily="2" charset="0"/>
              </a:rPr>
              <a:t>WHERE SKILL MEETS OPPURTUNITIES</a:t>
            </a:r>
            <a:endParaRPr lang="en-LT" sz="2000"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658829979"/>
                  </p:ext>
                </p:extLst>
              </p:nvPr>
            </p:nvGraphicFramePr>
            <p:xfrm>
              <a:off x="5502487" y="3994189"/>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5"/>
                        <a:stretch>
                          <a:fillRect/>
                        </a:stretch>
                      </p166:blipFill>
                      <p166:spPr xmlns:p166="http://schemas.microsoft.com/office/powerpoint/2016/6/main">
                        <a:xfrm>
                          <a:off x="0" y="0"/>
                          <a:ext cx="3588214" cy="2018370"/>
                        </a:xfrm>
                        <a:prstGeom prst="rect">
                          <a:avLst/>
                        </a:prstGeom>
                      </p166:spPr>
                    </psez:zmPr>
                  </psez:sectionZmObj>
                </psez:sectionZm>
              </a:graphicData>
            </a:graphic>
          </p:graphicFrame>
        </mc:Choice>
        <mc:Fallback xmlns="">
          <p:pic>
            <p:nvPicPr>
              <p:cNvPr id="12" name="Section Zoom 11">
                <a:hlinkClick r:id="rId6"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7"/>
              <a:stretch>
                <a:fillRect/>
              </a:stretch>
            </p:blipFill>
            <p:spPr>
              <a:xfrm>
                <a:off x="5502487" y="3994189"/>
                <a:ext cx="3588214" cy="201837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3167548007"/>
                  </p:ext>
                </p:extLst>
              </p:nvPr>
            </p:nvGraphicFramePr>
            <p:xfrm>
              <a:off x="8145678" y="1644179"/>
              <a:ext cx="4222592" cy="2375208"/>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8"/>
                        <a:stretch>
                          <a:fillRect/>
                        </a:stretch>
                      </p166:blipFill>
                      <p166:spPr xmlns:p166="http://schemas.microsoft.com/office/powerpoint/2016/6/main">
                        <a:xfrm>
                          <a:off x="0" y="0"/>
                          <a:ext cx="4222592" cy="2375208"/>
                        </a:xfrm>
                        <a:prstGeom prst="rect">
                          <a:avLst/>
                        </a:prstGeom>
                      </p166:spPr>
                    </psez:zmPr>
                  </psez:sectionZmObj>
                </psez:sectionZm>
              </a:graphicData>
            </a:graphic>
          </p:graphicFrame>
        </mc:Choice>
        <mc:Fallback xmlns="">
          <p:pic>
            <p:nvPicPr>
              <p:cNvPr id="17" name="Section Zoom 16">
                <a:hlinkClick r:id="rId9"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10"/>
              <a:stretch>
                <a:fillRect/>
              </a:stretch>
            </p:blipFill>
            <p:spPr>
              <a:xfrm>
                <a:off x="8145678" y="1644179"/>
                <a:ext cx="4222592" cy="237520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3328317392"/>
                  </p:ext>
                </p:extLst>
              </p:nvPr>
            </p:nvGraphicFramePr>
            <p:xfrm>
              <a:off x="84215" y="3884298"/>
              <a:ext cx="4450582" cy="250345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11"/>
                        <a:stretch>
                          <a:fillRect/>
                        </a:stretch>
                      </p166:blipFill>
                      <p166:spPr xmlns:p166="http://schemas.microsoft.com/office/powerpoint/2016/6/main">
                        <a:xfrm>
                          <a:off x="0" y="0"/>
                          <a:ext cx="4450582" cy="2503452"/>
                        </a:xfrm>
                        <a:prstGeom prst="rect">
                          <a:avLst/>
                        </a:prstGeom>
                        <a:effectLst/>
                      </p166:spPr>
                    </psez:zmPr>
                  </psez:sectionZmObj>
                </psez:sectionZm>
              </a:graphicData>
            </a:graphic>
          </p:graphicFrame>
        </mc:Choice>
        <mc:Fallback xmlns="">
          <p:pic>
            <p:nvPicPr>
              <p:cNvPr id="6" name="Section Zoom 5">
                <a:hlinkClick r:id="rId12"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3"/>
              <a:stretch>
                <a:fillRect/>
              </a:stretch>
            </p:blipFill>
            <p:spPr>
              <a:xfrm>
                <a:off x="84215" y="3884298"/>
                <a:ext cx="4450582" cy="2503452"/>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4243204949"/>
                  </p:ext>
                </p:extLst>
              </p:nvPr>
            </p:nvGraphicFramePr>
            <p:xfrm>
              <a:off x="3099126" y="2116068"/>
              <a:ext cx="3048000" cy="1714500"/>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Section Zoom 3">
                <a:hlinkClick r:id="rId15"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6"/>
              <a:stretch>
                <a:fillRect/>
              </a:stretch>
            </p:blipFill>
            <p:spPr>
              <a:xfrm>
                <a:off x="3099126" y="2116068"/>
                <a:ext cx="3048000" cy="1714500"/>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850836" y="3532924"/>
            <a:ext cx="4490332" cy="1092607"/>
          </a:xfrm>
          <a:prstGeom prst="rect">
            <a:avLst/>
          </a:prstGeom>
        </p:spPr>
        <p:txBody>
          <a:bodyPr wrap="none">
            <a:spAutoFit/>
          </a:bodyPr>
          <a:lstStyle/>
          <a:p>
            <a:pPr algn="ctr"/>
            <a:r>
              <a:rPr lang="en-IN"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OVERVIEW</a:t>
            </a:r>
            <a:endParaRPr lang="en-LT"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person on top of mountain during daytime">
            <a:extLst>
              <a:ext uri="{FF2B5EF4-FFF2-40B4-BE49-F238E27FC236}">
                <a16:creationId xmlns:a16="http://schemas.microsoft.com/office/drawing/2014/main" id="{46BE918B-EA92-1948-9A36-85366B98481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50000"/>
                    </a14:imgEffect>
                  </a14:imgLayer>
                </a14:imgProps>
              </a:ext>
              <a:ext uri="{28A0092B-C50C-407E-A947-70E740481C1C}">
                <a14:useLocalDpi xmlns:a14="http://schemas.microsoft.com/office/drawing/2010/main" val="0"/>
              </a:ext>
            </a:extLst>
          </a:blip>
          <a:srcRect t="7897" b="789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5" name="Rectangle 4">
            <a:extLst>
              <a:ext uri="{FF2B5EF4-FFF2-40B4-BE49-F238E27FC236}">
                <a16:creationId xmlns:a16="http://schemas.microsoft.com/office/drawing/2014/main" id="{67ABF447-6E17-1A45-AD94-46DCD25C1D16}"/>
              </a:ext>
            </a:extLst>
          </p:cNvPr>
          <p:cNvSpPr/>
          <p:nvPr/>
        </p:nvSpPr>
        <p:spPr>
          <a:xfrm>
            <a:off x="3081454" y="3481925"/>
            <a:ext cx="6029092" cy="2246769"/>
          </a:xfrm>
          <a:prstGeom prst="rect">
            <a:avLst/>
          </a:prstGeom>
        </p:spPr>
        <p:txBody>
          <a:bodyPr wrap="square">
            <a:spAutoFit/>
          </a:bodyPr>
          <a:lstStyle/>
          <a:p>
            <a:pPr algn="ctr"/>
            <a:r>
              <a:rPr lang="en-US" sz="2000" b="0" i="0" dirty="0">
                <a:solidFill>
                  <a:srgbClr val="CECAC3"/>
                </a:solidFill>
                <a:effectLst/>
                <a:latin typeface="Söhne"/>
              </a:rPr>
              <a:t>Introducing 'Get it Done' – a revolutionary platform designed to seamlessly connect service providers with consumers, creating an accessible hub for exchanging a wide array of services. From essential trades like plumbing and electrical work to specialized services such as childcare, our platform caters to diverse needs. We are currently in the conceptual stage of our startup.</a:t>
            </a:r>
            <a:endParaRPr lang="en-LT" sz="2000" spc="300" dirty="0">
              <a:solidFill>
                <a:schemeClr val="bg1"/>
              </a:solidFill>
              <a:latin typeface="Raleway" panose="020B0503030101060003" pitchFamily="34" charset="77"/>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3061360" y="1834088"/>
            <a:ext cx="6069290" cy="1446550"/>
          </a:xfrm>
          <a:prstGeom prst="rect">
            <a:avLst/>
          </a:prstGeom>
        </p:spPr>
        <p:txBody>
          <a:bodyPr wrap="none">
            <a:spAutoFit/>
          </a:bodyPr>
          <a:lstStyle/>
          <a:p>
            <a:pPr algn="ctr"/>
            <a:r>
              <a:rPr lang="en-IN"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OVERVIEW</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521B3E8-8931-5B2A-AEFF-18DC82D3C5B4}"/>
              </a:ext>
            </a:extLst>
          </p:cNvPr>
          <p:cNvPicPr>
            <a:picLocks noChangeAspect="1"/>
          </p:cNvPicPr>
          <p:nvPr/>
        </p:nvPicPr>
        <p:blipFill>
          <a:blip r:embed="rId2"/>
          <a:stretch>
            <a:fillRect/>
          </a:stretch>
        </p:blipFill>
        <p:spPr>
          <a:xfrm>
            <a:off x="2467" y="0"/>
            <a:ext cx="12187066" cy="6858000"/>
          </a:xfrm>
          <a:prstGeom prst="rect">
            <a:avLst/>
          </a:prstGeom>
        </p:spPr>
      </p:pic>
    </p:spTree>
    <p:extLst>
      <p:ext uri="{BB962C8B-B14F-4D97-AF65-F5344CB8AC3E}">
        <p14:creationId xmlns:p14="http://schemas.microsoft.com/office/powerpoint/2010/main" val="1139758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84D6837-FEA9-AE29-25F9-9166D94BCB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77540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C44923-D765-C331-229D-D42CB1A1DAE2}"/>
              </a:ext>
            </a:extLst>
          </p:cNvPr>
          <p:cNvPicPr>
            <a:picLocks noChangeAspect="1"/>
          </p:cNvPicPr>
          <p:nvPr/>
        </p:nvPicPr>
        <p:blipFill>
          <a:blip r:embed="rId2"/>
          <a:stretch>
            <a:fillRect/>
          </a:stretch>
        </p:blipFill>
        <p:spPr>
          <a:xfrm>
            <a:off x="0" y="1785"/>
            <a:ext cx="12192000" cy="6854430"/>
          </a:xfrm>
          <a:prstGeom prst="rect">
            <a:avLst/>
          </a:prstGeom>
        </p:spPr>
      </p:pic>
    </p:spTree>
    <p:extLst>
      <p:ext uri="{BB962C8B-B14F-4D97-AF65-F5344CB8AC3E}">
        <p14:creationId xmlns:p14="http://schemas.microsoft.com/office/powerpoint/2010/main" val="1144192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0AF553-B83C-3678-8C3C-1858B1C96217}"/>
              </a:ext>
            </a:extLst>
          </p:cNvPr>
          <p:cNvPicPr>
            <a:picLocks noChangeAspect="1"/>
          </p:cNvPicPr>
          <p:nvPr/>
        </p:nvPicPr>
        <p:blipFill>
          <a:blip r:embed="rId2"/>
          <a:stretch>
            <a:fillRect/>
          </a:stretch>
        </p:blipFill>
        <p:spPr>
          <a:xfrm>
            <a:off x="3175" y="0"/>
            <a:ext cx="12185650" cy="6858000"/>
          </a:xfrm>
          <a:prstGeom prst="rect">
            <a:avLst/>
          </a:prstGeom>
        </p:spPr>
      </p:pic>
    </p:spTree>
    <p:extLst>
      <p:ext uri="{BB962C8B-B14F-4D97-AF65-F5344CB8AC3E}">
        <p14:creationId xmlns:p14="http://schemas.microsoft.com/office/powerpoint/2010/main" val="2599744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7081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105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MARKET</a:t>
            </a: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TotalTime>
  <Words>511</Words>
  <Application>Microsoft Office PowerPoint</Application>
  <PresentationFormat>Widescreen</PresentationFormat>
  <Paragraphs>71</Paragraphs>
  <Slides>18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Montserrat</vt:lpstr>
      <vt:lpstr>Raleway</vt:lpstr>
      <vt:lpstr>Raleway Black</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RANIT MANIK</cp:lastModifiedBy>
  <cp:revision>15</cp:revision>
  <dcterms:created xsi:type="dcterms:W3CDTF">2020-12-19T18:59:10Z</dcterms:created>
  <dcterms:modified xsi:type="dcterms:W3CDTF">2023-08-26T10:38:43Z</dcterms:modified>
</cp:coreProperties>
</file>